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360" r:id="rId6"/>
    <p:sldId id="535" r:id="rId7"/>
    <p:sldId id="279" r:id="rId8"/>
    <p:sldId id="361" r:id="rId9"/>
    <p:sldId id="536" r:id="rId10"/>
    <p:sldId id="348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0FF"/>
    <a:srgbClr val="01A79F"/>
    <a:srgbClr val="9ABCBD"/>
    <a:srgbClr val="B51E1E"/>
    <a:srgbClr val="189B36"/>
    <a:srgbClr val="70E09A"/>
    <a:srgbClr val="6ED995"/>
    <a:srgbClr val="FFFFFE"/>
    <a:srgbClr val="7030A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2488"/>
  </p:normalViewPr>
  <p:slideViewPr>
    <p:cSldViewPr snapToGrid="0" snapToObjects="1" showGuides="1">
      <p:cViewPr>
        <p:scale>
          <a:sx n="141" d="100"/>
          <a:sy n="141" d="100"/>
        </p:scale>
        <p:origin x="1568" y="6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02.05.25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02/05/2025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990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2704E-57D6-2D98-C14A-6427E466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7D20D-DB3A-E2DA-D94F-BCC4AAD8D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D8A75-9961-E0FF-CA0A-966B1A293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1B6EF-D59A-68EE-0A25-6CC9236B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66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141B5-1B27-18BE-A92E-29C638A6F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BEE542-F162-C0A2-8B10-B087FB5B5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6D12AD-5CFD-7A75-AD05-AA2A7B196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060D3-7984-D5DF-CEF1-FD8698CBE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899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50DFF-0693-75B9-682F-52CF8892C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B09E1-6847-DFD6-2154-471476FCC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F103A-59AB-0753-324D-F24AC9014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143F3-775D-5B62-A6EE-C6D25C403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84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4CFA4-799A-E158-A2CE-7C839C1A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BAE9B-03BC-410C-936C-A06624FCB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A5A41-3E61-758F-7E4C-4AD375579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1EFE-44B3-CE28-2509-F1C40C16E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11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7486E-F9FC-DB04-5A91-D21A00CD4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BDA51-011F-3535-05B5-AD4E15E51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8DFF2-5E96-9D1E-6613-2EAD90C9F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1246B-742A-E637-FD6B-237A0FFFB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767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8E761-4668-8F14-4619-7B0FAEBDA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A3263-D92E-081A-EFED-646F6E5CE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CA4D4-D92B-287A-6200-CA9EA9BBD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76AC1-63C8-FC95-8177-5038F9DE7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20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9D7A-8765-912E-61D4-B3666953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EAB82-B169-95F0-45EB-47753FA23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BFFC1-2FB3-DB8A-7411-7E1C42EDA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B6D28-04E1-7985-D61F-1AC73734B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38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C585A-EEA9-E102-6D14-4181CB44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18A53-3CAE-DE3C-07C5-999D21A92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2E279-1034-16A5-30CE-962314B00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18B05-DCC3-3612-1239-E1A372439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331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40D0E-9113-22B9-4070-632CF1E4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DA54C-B335-5995-227B-222579630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7C596-B131-1484-8D74-480EA2B0F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F25D5-150C-E93B-AB75-A0F0EAAB2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225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7CFBA-5B9A-1163-A277-ECE6A1379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7706B-2CCC-8D79-93C0-AA33A52C4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451C7-B66A-4CA0-9C09-8EAFC0A02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2E1C7-FD8A-D56E-D770-CEB51FC4C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39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FE929-98B8-A735-6728-5B649A975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1ACC2-4112-9BF3-BCB6-B31C4AC04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A1282-C7DB-F674-FD9E-E759729F2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8A10F-77D1-DA7F-62B4-D9F40F657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988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CFF2A-2321-1202-2C68-32B9F185E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6192E-A61A-8B8B-40DD-5B67C8556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842E8-E515-F49F-0B47-C9087907A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D291F-1953-8114-EB2C-A9EFED7DA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107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AFC81-1592-09CF-D6D2-B74437DE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45CE1-978F-7246-1320-1946C4DE0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9FD7A-4D8E-9439-1BD3-D1D443972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9C5F-037A-6634-E498-4750FF18A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49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23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22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BD14E-6D3C-7930-90E3-5DFFA92F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B2053-BF45-6773-03E4-C456A4E58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F0F41-7503-A5C3-C1A0-62EE59ACD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3A145-DA5C-EB81-A622-D477F1CB9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64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6DE1-12BA-B011-9A88-0027959B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81420-C8C5-7145-B535-793D00623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D8D1F-82EB-326B-0013-2BE4D4511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56A7C-A73E-DBEF-E064-CFF16A04D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71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80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7B206-B6E7-4D53-6C60-26BCCBA97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2A17D-F1C7-D901-10D2-833BFC96B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41D96-12CD-ACCF-B21A-755228921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44E9A-7241-964D-6C28-158ABAA00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00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1566-46ED-3659-C8DA-34E4F6EB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86AEB-D7DC-7CDF-C336-07318956C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77C5-3008-7CEA-BB3C-B8BA07D4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AC7C-946A-9675-1351-0B59AF018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9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s://www.swisseduc.ch/chemie/molekularium/mo/mo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hyperlink" Target="https://williams.chemistry.gatech.edu/structure/protein/serine_protease/triad_1.html" TargetMode="External"/><Relationship Id="rId4" Type="http://schemas.openxmlformats.org/officeDocument/2006/relationships/hyperlink" Target="https://en.wikipedia.org/wiki/Catalytic_tria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lh7-rt.googleusercontent.com/docsz/AD_4nXcFAQoRgI5TFAzUPioSMTBWMoCzVWX4McJE9KHuJKoBQ-18k9HpZitfehdZhViFLrFad-Nc4NZg7tK5fgCGxWUtnOXTRJpFbLAfsV1orDfhBt-5OrFdX6sG2qZcjyoiLz5USZAKU2yYejT32iADNpU0IcVZGv1umB8ji5EB9g?key=n7TvGqVArQpGpj0XMnFvNQ" TargetMode="External"/><Relationship Id="rId5" Type="http://schemas.openxmlformats.org/officeDocument/2006/relationships/image" Target="../media/image26.png"/><Relationship Id="rId4" Type="http://schemas.openxmlformats.org/officeDocument/2006/relationships/image" Target="https://lh7-rt.googleusercontent.com/docsz/AD_4nXfXC4_UhV_jujtyrmBGIwsWlOnUEnqwEDAjRNaHA7KbBovWwMoGYoGkZp2PS_yiM5HVEcXeWCAonguM7j0wTNBcqLPNHFzxY6SEYpqCBzOdvFgs7ewOlS9DE7u1s4zCHB0EDNtlI-uTggnJQdpAMHQmb1tBAI8Upr9uqpvWNQ?key=n7TvGqVArQpGpj0XMnFvN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125" y="2447799"/>
            <a:ext cx="2738438" cy="1961470"/>
          </a:xfrm>
        </p:spPr>
        <p:txBody>
          <a:bodyPr/>
          <a:lstStyle/>
          <a:p>
            <a:r>
              <a:rPr lang="en-US" noProof="0" dirty="0"/>
              <a:t>Quick Recap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/>
              <a:t>Phosphates and Carbonyl Chemistry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02D8-55D8-DCE2-FC68-4BF38145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C9E1C95-193B-678F-BD9F-1C627000B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125" y="2447799"/>
            <a:ext cx="2738438" cy="1961470"/>
          </a:xfrm>
        </p:spPr>
        <p:txBody>
          <a:bodyPr/>
          <a:lstStyle/>
          <a:p>
            <a:r>
              <a:rPr lang="en-US" noProof="0" dirty="0"/>
              <a:t>Solutions Exercise 8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30C69E-205A-9371-2B2B-BE7455383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/>
              <a:t>Phosphates and Carbonyl Chemistry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F81F1F-6062-DA76-CDFC-3E511335F2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CE93609-B164-5700-A16D-74C53E0981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530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80C70-C8F3-DCF5-FAA7-5D46ED925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DEDABD-BA4B-8D8B-2AC2-5D7E3D7438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E7D4AD99-61FA-D04B-C48F-2515C6E4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8.3. </a:t>
            </a:r>
            <a:r>
              <a:rPr lang="en-US" noProof="0" dirty="0" err="1"/>
              <a:t>Reactivites</a:t>
            </a:r>
            <a:r>
              <a:rPr lang="en-US" noProof="0" dirty="0"/>
              <a:t> of carbonyls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5A7EF-2641-8C31-C1F8-0A7155BA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17" y="1283215"/>
            <a:ext cx="5731510" cy="438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AD456-5043-9C6B-8E23-3B317122C828}"/>
              </a:ext>
            </a:extLst>
          </p:cNvPr>
          <p:cNvSpPr txBox="1"/>
          <p:nvPr/>
        </p:nvSpPr>
        <p:spPr>
          <a:xfrm>
            <a:off x="736801" y="1917117"/>
            <a:ext cx="28955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noProof="0" dirty="0">
                <a:effectLst/>
              </a:rPr>
              <a:t>Remember:</a:t>
            </a:r>
            <a:br>
              <a:rPr lang="en-US" b="0" i="0" noProof="0" dirty="0">
                <a:effectLst/>
              </a:rPr>
            </a:br>
            <a:endParaRPr lang="en-US" b="0" i="0" noProof="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DD5A-A31D-AFE3-040E-C524A20A3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78" y="2397736"/>
            <a:ext cx="3724594" cy="82595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75D62BE2-422F-78E0-E0A6-8C09B951E5BB}"/>
              </a:ext>
            </a:extLst>
          </p:cNvPr>
          <p:cNvSpPr/>
          <p:nvPr/>
        </p:nvSpPr>
        <p:spPr>
          <a:xfrm rot="10800000">
            <a:off x="606347" y="3347591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3000">
                <a:schemeClr val="accent2">
                  <a:lumMod val="75000"/>
                </a:schemeClr>
              </a:gs>
              <a:gs pos="6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2B627A9-DE70-075E-C509-6A5DB8024753}"/>
              </a:ext>
            </a:extLst>
          </p:cNvPr>
          <p:cNvSpPr/>
          <p:nvPr/>
        </p:nvSpPr>
        <p:spPr>
          <a:xfrm>
            <a:off x="606347" y="3409040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75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5FA18-51B5-15C9-4708-C66FCFCE3F30}"/>
              </a:ext>
            </a:extLst>
          </p:cNvPr>
          <p:cNvSpPr txBox="1"/>
          <p:nvPr/>
        </p:nvSpPr>
        <p:spPr>
          <a:xfrm>
            <a:off x="530148" y="3506019"/>
            <a:ext cx="1839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1">
                    <a:lumMod val="50000"/>
                  </a:schemeClr>
                </a:solidFill>
              </a:rPr>
              <a:t>Reactivity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FCB4C2-47A3-D650-8A9C-F32C5F467AD0}"/>
              </a:ext>
            </a:extLst>
          </p:cNvPr>
          <p:cNvSpPr txBox="1"/>
          <p:nvPr/>
        </p:nvSpPr>
        <p:spPr>
          <a:xfrm>
            <a:off x="3311448" y="3162872"/>
            <a:ext cx="1839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2">
                    <a:lumMod val="50000"/>
                  </a:schemeClr>
                </a:solidFill>
              </a:rPr>
              <a:t>Steric Hindrance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827160-EE36-5460-6A8E-FAB494E31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039" y="2381499"/>
            <a:ext cx="3338964" cy="819564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18B5FBEC-148D-B609-9301-C517A599020D}"/>
              </a:ext>
            </a:extLst>
          </p:cNvPr>
          <p:cNvSpPr/>
          <p:nvPr/>
        </p:nvSpPr>
        <p:spPr>
          <a:xfrm rot="10800000">
            <a:off x="4960859" y="3347591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3000">
                <a:schemeClr val="accent2">
                  <a:lumMod val="75000"/>
                </a:schemeClr>
              </a:gs>
              <a:gs pos="6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CCFD9077-A840-6E37-25F5-55119F2C0021}"/>
              </a:ext>
            </a:extLst>
          </p:cNvPr>
          <p:cNvSpPr/>
          <p:nvPr/>
        </p:nvSpPr>
        <p:spPr>
          <a:xfrm rot="10800000">
            <a:off x="4960859" y="3489508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75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9F639-E2E9-B8BB-AA66-07EE0BCB5D2C}"/>
              </a:ext>
            </a:extLst>
          </p:cNvPr>
          <p:cNvSpPr txBox="1"/>
          <p:nvPr/>
        </p:nvSpPr>
        <p:spPr>
          <a:xfrm>
            <a:off x="7192203" y="3168994"/>
            <a:ext cx="1839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2">
                    <a:lumMod val="50000"/>
                  </a:schemeClr>
                </a:solidFill>
              </a:rPr>
              <a:t>Partial charge on carbon 𝝳</a:t>
            </a:r>
            <a:r>
              <a:rPr lang="en-US" sz="800" baseline="30000" noProof="0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800" noProof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F7D6EA-95B7-8FEF-9B3D-5960C0821352}"/>
              </a:ext>
            </a:extLst>
          </p:cNvPr>
          <p:cNvCxnSpPr>
            <a:cxnSpLocks/>
          </p:cNvCxnSpPr>
          <p:nvPr/>
        </p:nvCxnSpPr>
        <p:spPr>
          <a:xfrm flipH="1" flipV="1">
            <a:off x="7344603" y="2574669"/>
            <a:ext cx="141514" cy="990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DB29F0-89FF-B3A4-0282-2FBA4DB312AC}"/>
              </a:ext>
            </a:extLst>
          </p:cNvPr>
          <p:cNvCxnSpPr>
            <a:cxnSpLocks/>
          </p:cNvCxnSpPr>
          <p:nvPr/>
        </p:nvCxnSpPr>
        <p:spPr>
          <a:xfrm>
            <a:off x="7524217" y="2717945"/>
            <a:ext cx="0" cy="1901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86ABCD-D094-BA2E-B741-B3BD658D6A4E}"/>
              </a:ext>
            </a:extLst>
          </p:cNvPr>
          <p:cNvCxnSpPr>
            <a:cxnSpLocks/>
          </p:cNvCxnSpPr>
          <p:nvPr/>
        </p:nvCxnSpPr>
        <p:spPr>
          <a:xfrm flipH="1">
            <a:off x="7322321" y="2774851"/>
            <a:ext cx="138226" cy="9085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3FD3EF-37CA-2F6C-E9F3-55BED5380DF0}"/>
              </a:ext>
            </a:extLst>
          </p:cNvPr>
          <p:cNvCxnSpPr>
            <a:cxnSpLocks/>
          </p:cNvCxnSpPr>
          <p:nvPr/>
        </p:nvCxnSpPr>
        <p:spPr>
          <a:xfrm flipH="1" flipV="1">
            <a:off x="7701338" y="2589541"/>
            <a:ext cx="146730" cy="8421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A299D9-0C6E-941D-3238-69B4B9125B93}"/>
              </a:ext>
            </a:extLst>
          </p:cNvPr>
          <p:cNvCxnSpPr>
            <a:cxnSpLocks/>
          </p:cNvCxnSpPr>
          <p:nvPr/>
        </p:nvCxnSpPr>
        <p:spPr>
          <a:xfrm flipV="1">
            <a:off x="7567533" y="2463148"/>
            <a:ext cx="0" cy="1610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790BF9-3932-66A2-9470-FA35CC34A7D5}"/>
              </a:ext>
            </a:extLst>
          </p:cNvPr>
          <p:cNvCxnSpPr>
            <a:cxnSpLocks/>
          </p:cNvCxnSpPr>
          <p:nvPr/>
        </p:nvCxnSpPr>
        <p:spPr>
          <a:xfrm flipH="1" flipV="1">
            <a:off x="5337210" y="2624466"/>
            <a:ext cx="146730" cy="8421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D17879-3FEB-F28C-066D-658D8A83EB15}"/>
              </a:ext>
            </a:extLst>
          </p:cNvPr>
          <p:cNvCxnSpPr>
            <a:cxnSpLocks/>
          </p:cNvCxnSpPr>
          <p:nvPr/>
        </p:nvCxnSpPr>
        <p:spPr>
          <a:xfrm flipV="1">
            <a:off x="5060758" y="2632128"/>
            <a:ext cx="155972" cy="7654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BAC365-E1DE-E48B-6985-F365E546E6AD}"/>
              </a:ext>
            </a:extLst>
          </p:cNvPr>
          <p:cNvCxnSpPr>
            <a:cxnSpLocks/>
          </p:cNvCxnSpPr>
          <p:nvPr/>
        </p:nvCxnSpPr>
        <p:spPr>
          <a:xfrm flipV="1">
            <a:off x="5194733" y="2486913"/>
            <a:ext cx="0" cy="1610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A63ECFF-3BC8-DBC2-370E-7BEACF743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290" y="4003591"/>
            <a:ext cx="1270000" cy="406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F3B1B9-F862-CA77-E3C9-ED8F71B253BF}"/>
              </a:ext>
            </a:extLst>
          </p:cNvPr>
          <p:cNvSpPr txBox="1"/>
          <p:nvPr/>
        </p:nvSpPr>
        <p:spPr>
          <a:xfrm>
            <a:off x="2825672" y="4453468"/>
            <a:ext cx="28955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noProof="0" dirty="0">
                <a:effectLst/>
              </a:rPr>
              <a:t>Minor resonance contributor, but explains reactivity!</a:t>
            </a:r>
          </a:p>
        </p:txBody>
      </p:sp>
    </p:spTree>
    <p:extLst>
      <p:ext uri="{BB962C8B-B14F-4D97-AF65-F5344CB8AC3E}">
        <p14:creationId xmlns:p14="http://schemas.microsoft.com/office/powerpoint/2010/main" val="278227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A809-84B1-2DCD-7BF2-5A2EBCA2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1774FF-D59A-6F78-7A32-F0D6EA6FFF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08A45FC-773F-A517-1C98-312C3F8B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8.3. Reactivities of carbonyls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A5D27-4988-9276-8BC1-80F529B3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48" y="1264333"/>
            <a:ext cx="3707076" cy="2744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E89871-C8A6-7F35-A460-7DCF80979BE3}"/>
              </a:ext>
            </a:extLst>
          </p:cNvPr>
          <p:cNvSpPr txBox="1"/>
          <p:nvPr/>
        </p:nvSpPr>
        <p:spPr>
          <a:xfrm>
            <a:off x="637410" y="591872"/>
            <a:ext cx="563418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noProof="0" dirty="0">
                <a:effectLst/>
              </a:rPr>
              <a:t>Let’s have a brief look at the HOMO and LUMO orbitals of formic acid</a:t>
            </a:r>
            <a:br>
              <a:rPr lang="en-US" b="0" i="0" noProof="0" dirty="0">
                <a:effectLst/>
              </a:rPr>
            </a:br>
            <a:endParaRPr lang="en-US" b="0" i="0" noProof="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682D6-C0D4-AB4B-C970-86EE5919BD28}"/>
              </a:ext>
            </a:extLst>
          </p:cNvPr>
          <p:cNvSpPr txBox="1"/>
          <p:nvPr/>
        </p:nvSpPr>
        <p:spPr>
          <a:xfrm>
            <a:off x="3827424" y="4839669"/>
            <a:ext cx="56341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noProof="0" dirty="0">
                <a:effectLst/>
              </a:rPr>
              <a:t>From:  </a:t>
            </a:r>
            <a:r>
              <a:rPr lang="en-US" b="0" i="0" noProof="0" dirty="0">
                <a:effectLst/>
                <a:hlinkClick r:id="rId4"/>
              </a:rPr>
              <a:t>https://www.swisseduc.ch/chemie/molekularium/mo/mo.htm</a:t>
            </a:r>
            <a:r>
              <a:rPr lang="en-US" dirty="0"/>
              <a:t> </a:t>
            </a:r>
            <a:endParaRPr lang="en-US" b="0" i="0" noProof="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D52DF6-0440-3FD9-E90B-AE5D4A913786}"/>
              </a:ext>
            </a:extLst>
          </p:cNvPr>
          <p:cNvSpPr txBox="1"/>
          <p:nvPr/>
        </p:nvSpPr>
        <p:spPr>
          <a:xfrm>
            <a:off x="5827260" y="945618"/>
            <a:ext cx="83233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noProof="0" dirty="0">
                <a:effectLst/>
              </a:rPr>
              <a:t>LUMO</a:t>
            </a:r>
            <a:br>
              <a:rPr lang="en-US" b="0" i="0" noProof="0" dirty="0">
                <a:effectLst/>
              </a:rPr>
            </a:br>
            <a:r>
              <a:rPr lang="en-US" b="0" i="0" noProof="0" dirty="0">
                <a:effectLst/>
              </a:rPr>
              <a:t>(π* MO)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E7FC3C-1414-1170-9878-5BF0370D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52" y="1413351"/>
            <a:ext cx="3226396" cy="23167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604C99-44CA-EA3B-B5AD-3CBAFF9D182E}"/>
              </a:ext>
            </a:extLst>
          </p:cNvPr>
          <p:cNvSpPr txBox="1"/>
          <p:nvPr/>
        </p:nvSpPr>
        <p:spPr>
          <a:xfrm>
            <a:off x="1780330" y="954640"/>
            <a:ext cx="9256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noProof="0" dirty="0">
                <a:effectLst/>
              </a:rPr>
              <a:t>HOMO (π MO)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BBEE0F-1738-F2B6-6BCB-0F8DCAE2E3BD}"/>
              </a:ext>
            </a:extLst>
          </p:cNvPr>
          <p:cNvSpPr txBox="1"/>
          <p:nvPr/>
        </p:nvSpPr>
        <p:spPr>
          <a:xfrm>
            <a:off x="637410" y="3821782"/>
            <a:ext cx="7993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à"/>
            </a:pPr>
            <a:r>
              <a:rPr lang="en-US" b="0" i="0" noProof="0" dirty="0">
                <a:effectLst/>
                <a:sym typeface="Wingdings" pitchFamily="2" charset="2"/>
              </a:rPr>
              <a:t>If we are going to add electrons to this system, the electrons will go into the LUMO, which has its highest density at the carbonyl carbon</a:t>
            </a:r>
          </a:p>
          <a:p>
            <a:pPr marL="285750" indent="-285750" algn="l">
              <a:buFont typeface="Wingdings" pitchFamily="2" charset="2"/>
              <a:buChar char="à"/>
            </a:pPr>
            <a:endParaRPr lang="en-US" b="0" i="0" noProof="0" dirty="0">
              <a:effectLst/>
              <a:sym typeface="Wingdings" pitchFamily="2" charset="2"/>
            </a:endParaRP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b="1" i="0" noProof="0" dirty="0">
                <a:effectLst/>
                <a:sym typeface="Wingdings" pitchFamily="2" charset="2"/>
              </a:rPr>
              <a:t> Carbonyl Carbon is the Electrophile</a:t>
            </a:r>
            <a:endParaRPr lang="en-US" b="1" i="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854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DBE1D-1489-47A6-2FB3-4AE70A835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8E266B-71E4-9B95-E1D5-192877CB16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47FBCA18-FB4E-AE07-AF95-CB23907A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8.4. c) Enzymatic catalysis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EBD95-0631-B27D-0045-8F485CA6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1" y="1404503"/>
            <a:ext cx="6281530" cy="1815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5BEC6-576C-121C-FDCB-1AC2C94E1CA4}"/>
              </a:ext>
            </a:extLst>
          </p:cNvPr>
          <p:cNvSpPr txBox="1"/>
          <p:nvPr/>
        </p:nvSpPr>
        <p:spPr>
          <a:xfrm>
            <a:off x="637410" y="3821782"/>
            <a:ext cx="79938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à"/>
            </a:pPr>
            <a:r>
              <a:rPr lang="en-US" b="0" i="0" noProof="0" dirty="0">
                <a:effectLst/>
                <a:sym typeface="Wingdings" pitchFamily="2" charset="2"/>
              </a:rPr>
              <a:t>Important: Enzymes are usually stereospecific; they are orienting the substrate in their binding pocket</a:t>
            </a:r>
            <a:r>
              <a:rPr lang="en-US" dirty="0">
                <a:sym typeface="Wingdings" pitchFamily="2" charset="2"/>
              </a:rPr>
              <a:t> in such a way that only one isomer is produced.  </a:t>
            </a:r>
            <a:endParaRPr lang="en-US" b="1" i="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535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7B7B-7C8D-EF96-29EA-FDE55C866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EE722-9C89-0913-D887-066096F19B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815683A6-F978-0873-31F0-E50CB87E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8.4. c) Proteases are a great example of activated Nucleophiles (Not an addition but substitution!)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6BA36B66-C49C-EFE7-7423-6D5982CA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" y="1960853"/>
            <a:ext cx="3648224" cy="20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4BD04-D436-EC07-E34D-4654C1FB74E5}"/>
              </a:ext>
            </a:extLst>
          </p:cNvPr>
          <p:cNvSpPr txBox="1"/>
          <p:nvPr/>
        </p:nvSpPr>
        <p:spPr>
          <a:xfrm>
            <a:off x="420620" y="4775772"/>
            <a:ext cx="8951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noProof="0" dirty="0">
                <a:effectLst/>
                <a:sym typeface="Wingdings" pitchFamily="2" charset="2"/>
              </a:rPr>
              <a:t>Adapted from Wikipedia </a:t>
            </a:r>
            <a:r>
              <a:rPr lang="en-US" sz="1000" b="0" i="0" noProof="0" dirty="0">
                <a:effectLst/>
                <a:sym typeface="Wingdings" pitchFamily="2" charset="2"/>
                <a:hlinkClick r:id="rId4"/>
              </a:rPr>
              <a:t>https://en.wikipedia.org/wiki/Catalytic_triad</a:t>
            </a:r>
            <a:r>
              <a:rPr lang="en-US" sz="1000" b="0" i="0" noProof="0" dirty="0">
                <a:effectLst/>
                <a:sym typeface="Wingdings" pitchFamily="2" charset="2"/>
              </a:rPr>
              <a:t>, and </a:t>
            </a:r>
            <a:r>
              <a:rPr lang="en-US" sz="1000" b="0" i="0" noProof="0" dirty="0">
                <a:effectLst/>
                <a:sym typeface="Wingdings" pitchFamily="2" charset="2"/>
                <a:hlinkClick r:id="rId5"/>
              </a:rPr>
              <a:t>https://williams.chemistry.gatech.edu/structure/protein/serine_protease/triad_1.html</a:t>
            </a:r>
            <a:r>
              <a:rPr lang="en-US" sz="1000" b="0" i="0" noProof="0" dirty="0">
                <a:effectLst/>
                <a:sym typeface="Wingdings" pitchFamily="2" charset="2"/>
              </a:rPr>
              <a:t>  PDB: 1LVM</a:t>
            </a:r>
            <a:endParaRPr lang="en-US" sz="1000" b="1" i="0" noProof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589F8-AC87-C947-A64E-E6B998229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147" y="944853"/>
            <a:ext cx="2730500" cy="2032000"/>
          </a:xfrm>
          <a:prstGeom prst="rect">
            <a:avLst/>
          </a:prstGeom>
        </p:spPr>
      </p:pic>
      <p:pic>
        <p:nvPicPr>
          <p:cNvPr id="12292" name="Picture 4" descr="Catalytic Triad">
            <a:extLst>
              <a:ext uri="{FF2B5EF4-FFF2-40B4-BE49-F238E27FC236}">
                <a16:creationId xmlns:a16="http://schemas.microsoft.com/office/drawing/2014/main" id="{04B5B0DE-E9EB-E029-8B4C-DB01F5CD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30" y="3033358"/>
            <a:ext cx="2408441" cy="16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3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EBAF9-2840-BC04-83D0-F6A0758D9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16AE3-15ED-13F9-F043-C3B42C747D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44993DAF-21FB-8CF1-EA95-1E971A23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8.5. </a:t>
            </a:r>
            <a:r>
              <a:rPr lang="en-US" dirty="0"/>
              <a:t>Organometallic reactions</a:t>
            </a:r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971EE-D231-D5D9-1344-0265202917DE}"/>
              </a:ext>
            </a:extLst>
          </p:cNvPr>
          <p:cNvSpPr txBox="1"/>
          <p:nvPr/>
        </p:nvSpPr>
        <p:spPr>
          <a:xfrm>
            <a:off x="509091" y="686429"/>
            <a:ext cx="79938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Inserting Lithium or Magnesium into a Carbon-Metal bond will lead to ”umpolung” which makes the carbon next to the Metal electronegative!</a:t>
            </a:r>
            <a:endParaRPr lang="en-US" b="1" i="0" noProof="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EA82C0-82DD-8FBB-36EF-BC362779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59" y="3321735"/>
            <a:ext cx="27813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4F38A-EAAE-ACE3-1D5F-42246B17E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91" y="3946438"/>
            <a:ext cx="7620000" cy="161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8F9ED-AD58-F662-B947-9B769EC3C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41" y="2040360"/>
            <a:ext cx="64643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63A58-9801-73C7-52ED-3156F67D0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059" y="1310646"/>
            <a:ext cx="2489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BDA94-0E7E-261D-CEE3-202DE717E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E6DDE-E20C-1131-6DB4-DAFB3B02E4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9BB41A73-E041-AA0F-4906-4806EEE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8.7. Peptide Chemistry</a:t>
            </a:r>
          </a:p>
        </p:txBody>
      </p:sp>
      <p:pic>
        <p:nvPicPr>
          <p:cNvPr id="14338" name="Picture 2" descr="Reagent of the month - March- DMTMM - Santiago lab">
            <a:extLst>
              <a:ext uri="{FF2B5EF4-FFF2-40B4-BE49-F238E27FC236}">
                <a16:creationId xmlns:a16="http://schemas.microsoft.com/office/drawing/2014/main" id="{47959150-9A68-1903-3E4E-D8E91522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18" y="2090779"/>
            <a:ext cx="3514399" cy="29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B169BB-D5AF-F4BE-9D03-7FA1475A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993" y="729492"/>
            <a:ext cx="4699000" cy="64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A1B377-D6C7-3407-14AC-F16FE8660FA5}"/>
              </a:ext>
            </a:extLst>
          </p:cNvPr>
          <p:cNvSpPr txBox="1"/>
          <p:nvPr/>
        </p:nvSpPr>
        <p:spPr>
          <a:xfrm>
            <a:off x="441979" y="1388604"/>
            <a:ext cx="79938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Remember O- is a very bad leaving group, so substitution will be very hard…</a:t>
            </a:r>
          </a:p>
          <a:p>
            <a:pPr algn="l"/>
            <a:r>
              <a:rPr lang="en-US" i="0" noProof="0" dirty="0">
                <a:effectLst/>
              </a:rPr>
              <a:t>Solution: create activated esters! Some key reagents that are </a:t>
            </a:r>
            <a:r>
              <a:rPr lang="en-US" i="0" noProof="0" dirty="0" err="1">
                <a:effectLst/>
              </a:rPr>
              <a:t>fre</a:t>
            </a:r>
            <a:r>
              <a:rPr lang="en-US" dirty="0" err="1"/>
              <a:t>quently</a:t>
            </a:r>
            <a:r>
              <a:rPr lang="en-US" dirty="0"/>
              <a:t> used:</a:t>
            </a:r>
            <a:endParaRPr lang="en-US" i="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61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CF84D-E907-83E1-7211-72064FA0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9BFD7C-C8B3-C122-AC40-07D51E75C5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6A17B9D7-6149-FDCB-CE8A-79DFA00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8.7. Peptide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75EFE-656F-8E11-350D-47D494D6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532" y="578841"/>
            <a:ext cx="4588946" cy="43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6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EF5BC-30DE-102D-2633-B95E56E6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2387B5-CBAE-D10C-80E0-56BDD3838B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203B8632-9DE6-CAFB-3789-E226B5DE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8.8. Protein Crosslinking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98E71-3E00-3865-F6B2-84B0EB8E1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96" y="598407"/>
            <a:ext cx="7413218" cy="238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2A325-9234-8F8F-6924-2E65A04FE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074018"/>
            <a:ext cx="7772400" cy="17470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24C053-A442-22DA-8372-42B41F5691A1}"/>
              </a:ext>
            </a:extLst>
          </p:cNvPr>
          <p:cNvSpPr/>
          <p:nvPr/>
        </p:nvSpPr>
        <p:spPr>
          <a:xfrm>
            <a:off x="2626871" y="735431"/>
            <a:ext cx="1592791" cy="21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3EFA6-9FB0-7504-78B9-0BF9F23A1AC8}"/>
              </a:ext>
            </a:extLst>
          </p:cNvPr>
          <p:cNvSpPr/>
          <p:nvPr/>
        </p:nvSpPr>
        <p:spPr>
          <a:xfrm>
            <a:off x="4219662" y="735431"/>
            <a:ext cx="1592791" cy="21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899A8-E11E-A637-645F-4C352BD3A81E}"/>
              </a:ext>
            </a:extLst>
          </p:cNvPr>
          <p:cNvSpPr/>
          <p:nvPr/>
        </p:nvSpPr>
        <p:spPr>
          <a:xfrm>
            <a:off x="5980001" y="457724"/>
            <a:ext cx="2364603" cy="21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916BBA-280F-740C-3112-0F706176F7B1}"/>
              </a:ext>
            </a:extLst>
          </p:cNvPr>
          <p:cNvSpPr/>
          <p:nvPr/>
        </p:nvSpPr>
        <p:spPr>
          <a:xfrm>
            <a:off x="4387210" y="2708774"/>
            <a:ext cx="2114258" cy="21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0AEFA-6092-E68C-4B80-E6B7F0A6567D}"/>
              </a:ext>
            </a:extLst>
          </p:cNvPr>
          <p:cNvSpPr/>
          <p:nvPr/>
        </p:nvSpPr>
        <p:spPr>
          <a:xfrm>
            <a:off x="6501468" y="2907967"/>
            <a:ext cx="2364603" cy="21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2F50E-B7E5-DC49-FDF5-0120BB34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5D0BD-5316-CA1F-0D80-D6E4724D5B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F66CB471-F686-FE3A-DCD4-44C49B7C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8.8. Aspirin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40442B3-8937-382B-8AAB-E6DFE3C3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2" y="797758"/>
            <a:ext cx="6749731" cy="26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9C9A81-0269-4299-7BB5-6DC8D79A4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094" y="3964742"/>
            <a:ext cx="90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1BDD5-60E1-B2F6-1B47-E701F9C19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83F6B-FE90-98AD-6E42-9FAF84878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22D583F3-0CAA-570D-C38E-B000144B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Why do we care about Phosphates?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D7D32F-B613-FE7C-603D-B7451B7A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39" y="1305018"/>
            <a:ext cx="2731185" cy="34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ADBFF-07F5-52E2-1140-7150FF16D9E4}"/>
              </a:ext>
            </a:extLst>
          </p:cNvPr>
          <p:cNvSpPr txBox="1"/>
          <p:nvPr/>
        </p:nvSpPr>
        <p:spPr>
          <a:xfrm>
            <a:off x="6802016" y="4904740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noProof="0" dirty="0"/>
              <a:t>Adapted from: </a:t>
            </a:r>
            <a:r>
              <a:rPr lang="en-US" sz="1050" i="1" noProof="0" dirty="0"/>
              <a:t>Dutta &amp; Jain, 2023</a:t>
            </a:r>
            <a:endParaRPr lang="en-US" sz="1050" noProof="0" dirty="0"/>
          </a:p>
          <a:p>
            <a:endParaRPr lang="en-US" noProof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A90AF7-7DAF-767C-97BE-C9F2DF329A8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579706" y="3931990"/>
            <a:ext cx="448000" cy="15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3095BF5-58C3-DD69-5672-23E3CAE8A542}"/>
              </a:ext>
            </a:extLst>
          </p:cNvPr>
          <p:cNvSpPr/>
          <p:nvPr/>
        </p:nvSpPr>
        <p:spPr>
          <a:xfrm>
            <a:off x="4767943" y="3844212"/>
            <a:ext cx="811763" cy="4924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2EFEA5-E6DC-F72A-3940-092F7A567E98}"/>
              </a:ext>
            </a:extLst>
          </p:cNvPr>
          <p:cNvSpPr/>
          <p:nvPr/>
        </p:nvSpPr>
        <p:spPr>
          <a:xfrm>
            <a:off x="2935395" y="1773366"/>
            <a:ext cx="469808" cy="2885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EF858F-479B-8B8D-ED75-14BAF4E7908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223682" y="1917625"/>
            <a:ext cx="711713" cy="19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6F981DB-9D27-4598-5945-693DAC86F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50" y="1773366"/>
            <a:ext cx="2578100" cy="1295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41509B-6B1A-A74F-0631-9EFBF6078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705" y="3602316"/>
            <a:ext cx="2951509" cy="7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2A024-3305-8C05-7F5B-474BA1DDB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34F131-DBCB-B282-55F6-D79C80E345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7BBBF44C-DE92-197D-4D83-94A427AF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8.8. </a:t>
            </a:r>
            <a:r>
              <a:rPr lang="en-US" dirty="0"/>
              <a:t>Aspirin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0B4CA4-9A33-2F37-BF5C-04E58507015B}"/>
              </a:ext>
            </a:extLst>
          </p:cNvPr>
          <p:cNvSpPr/>
          <p:nvPr/>
        </p:nvSpPr>
        <p:spPr>
          <a:xfrm>
            <a:off x="5980001" y="457724"/>
            <a:ext cx="2364603" cy="21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97D542-0357-14C0-FEC1-093EED2F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9" y="939870"/>
            <a:ext cx="8028264" cy="37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49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1F2B3-38EA-9B33-7707-960791E05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23C9C-D54F-3495-5D78-EE1ADF7FF7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8D8F6386-7F02-6BD3-9A1F-9D7C9AD7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>
            <a:normAutofit/>
          </a:bodyPr>
          <a:lstStyle/>
          <a:p>
            <a:r>
              <a:rPr lang="en-US" noProof="0" dirty="0"/>
              <a:t>8.8. Aspirin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6738-4091-3CC3-A516-596FA1F23376}"/>
              </a:ext>
            </a:extLst>
          </p:cNvPr>
          <p:cNvSpPr/>
          <p:nvPr/>
        </p:nvSpPr>
        <p:spPr>
          <a:xfrm>
            <a:off x="5980001" y="457724"/>
            <a:ext cx="2364603" cy="21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B87BDF3-49AD-1F03-D180-203E44FB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6" y="811539"/>
            <a:ext cx="6187974" cy="40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0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803696" cy="1072753"/>
          </a:xfrm>
        </p:spPr>
        <p:txBody>
          <a:bodyPr>
            <a:normAutofit/>
          </a:bodyPr>
          <a:lstStyle/>
          <a:p>
            <a:r>
              <a:rPr lang="en-US" sz="2800" noProof="0" dirty="0"/>
              <a:t>Lets review some nomenclature</a:t>
            </a:r>
            <a:endParaRPr lang="en-US" sz="2800" noProof="0" dirty="0">
              <a:effectLst/>
              <a:latin typeface="+mj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683B9-A2A8-EB58-25E3-8F1947BC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5" y="824948"/>
            <a:ext cx="4633550" cy="130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4BF56-5440-278F-42D8-DF217AD3F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65" y="2571750"/>
            <a:ext cx="2372478" cy="2010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D8E4F-A72C-B9D1-CE5A-207182D4B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212" y="3009072"/>
            <a:ext cx="2372478" cy="1493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F3DDB6-20FC-C62D-97DE-6F0195422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95" y="277039"/>
            <a:ext cx="3456824" cy="775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67A269-D7D7-F632-3966-7A08FC04F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602" y="1052753"/>
            <a:ext cx="2372478" cy="16695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EBB18-E5DC-6D81-75D7-47F977832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467" y="3014836"/>
            <a:ext cx="2464747" cy="17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803696" cy="1072753"/>
          </a:xfrm>
        </p:spPr>
        <p:txBody>
          <a:bodyPr>
            <a:normAutofit/>
          </a:bodyPr>
          <a:lstStyle/>
          <a:p>
            <a:r>
              <a:rPr lang="en-US" sz="3200" noProof="0" dirty="0">
                <a:effectLst/>
                <a:latin typeface="+mj-lt"/>
              </a:rPr>
              <a:t>Mechanism of </a:t>
            </a:r>
            <a:r>
              <a:rPr lang="en-US" sz="3200" noProof="0" dirty="0" err="1">
                <a:effectLst/>
                <a:latin typeface="+mj-lt"/>
              </a:rPr>
              <a:t>Phosphotransfer</a:t>
            </a:r>
            <a:endParaRPr lang="en-US" noProof="0" dirty="0">
              <a:effectLst/>
              <a:latin typeface="+mj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4090F-E053-4F24-AD84-65D773AB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5" y="667408"/>
            <a:ext cx="5069237" cy="4345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C5FCD-BF4F-0720-0BE8-49DE49AD79E5}"/>
              </a:ext>
            </a:extLst>
          </p:cNvPr>
          <p:cNvSpPr txBox="1"/>
          <p:nvPr/>
        </p:nvSpPr>
        <p:spPr>
          <a:xfrm>
            <a:off x="5537402" y="972901"/>
            <a:ext cx="2895599" cy="403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noProof="0" dirty="0">
                <a:effectLst/>
              </a:rPr>
              <a:t>-Phosphat</a:t>
            </a:r>
            <a:r>
              <a:rPr lang="en-US" noProof="0" dirty="0"/>
              <a:t>e transfer reaction can be thought of much like an SN2 reaction </a:t>
            </a:r>
          </a:p>
          <a:p>
            <a:pPr algn="l"/>
            <a:endParaRPr lang="en-US" b="0" i="0" noProof="0" dirty="0">
              <a:effectLst/>
            </a:endParaRPr>
          </a:p>
          <a:p>
            <a:pPr algn="l"/>
            <a:r>
              <a:rPr lang="en-US" noProof="0" dirty="0"/>
              <a:t>-Nucleophile attacks the phosphorus atom from the opposite side </a:t>
            </a:r>
          </a:p>
          <a:p>
            <a:pPr algn="l"/>
            <a:endParaRPr lang="en-US" noProof="0" dirty="0"/>
          </a:p>
          <a:p>
            <a:pPr algn="l"/>
            <a:r>
              <a:rPr lang="en-US" noProof="0" dirty="0"/>
              <a:t>- </a:t>
            </a:r>
            <a:r>
              <a:rPr lang="en-US" b="1" i="0" noProof="0" dirty="0">
                <a:effectLst/>
              </a:rPr>
              <a:t>geometry</a:t>
            </a:r>
            <a:r>
              <a:rPr lang="en-US" b="0" i="0" noProof="0" dirty="0">
                <a:effectLst/>
              </a:rPr>
              <a:t> around the phosphorus atom shifts from </a:t>
            </a:r>
            <a:r>
              <a:rPr lang="en-US" b="1" i="0" noProof="0" dirty="0">
                <a:effectLst/>
              </a:rPr>
              <a:t>tetrahedral to trigonal bipyramidal </a:t>
            </a:r>
            <a:r>
              <a:rPr lang="en-US" b="0" i="0" noProof="0" dirty="0">
                <a:effectLst/>
              </a:rPr>
              <a:t>at the transition state with five bonds.</a:t>
            </a:r>
          </a:p>
          <a:p>
            <a:pPr algn="l"/>
            <a:endParaRPr lang="en-US" b="0" i="0" noProof="0" dirty="0">
              <a:effectLst/>
            </a:endParaRPr>
          </a:p>
          <a:p>
            <a:pPr algn="l"/>
            <a:r>
              <a:rPr lang="en-US" b="0" i="0" noProof="0" dirty="0">
                <a:effectLst/>
              </a:rPr>
              <a:t>-Phosphorus undergoes a temporary change in bonding, shifting back to its initial tetrahedral state after the nucleophile and leaving group alteration.</a:t>
            </a:r>
            <a:br>
              <a:rPr lang="en-US" b="0" i="0" noProof="0" dirty="0">
                <a:effectLst/>
              </a:rPr>
            </a:br>
            <a:endParaRPr lang="en-US" b="0" i="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08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5D651-1C23-560B-E2FC-DDF7CFA1B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1277DB-85BC-9473-A111-35E87FD11C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387C086F-6022-5D61-36B9-EF374E38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Carbonyl Chemistry – They are everywhere!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6DAB8-5423-435B-FA5C-43141E70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4" y="886713"/>
            <a:ext cx="1655474" cy="77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E5628-4CF8-375F-DFAC-CB22CAFA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66" y="2166885"/>
            <a:ext cx="6017527" cy="2713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8EC068-A10F-3E37-5CA5-889556E540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85" b="17543"/>
          <a:stretch/>
        </p:blipFill>
        <p:spPr>
          <a:xfrm>
            <a:off x="2333053" y="792862"/>
            <a:ext cx="2920486" cy="9957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CFBC7B-C9DC-BB83-35EB-A0C20A5D64DC}"/>
              </a:ext>
            </a:extLst>
          </p:cNvPr>
          <p:cNvSpPr txBox="1"/>
          <p:nvPr/>
        </p:nvSpPr>
        <p:spPr>
          <a:xfrm>
            <a:off x="3419062" y="1788608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folic acid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2B95EB-D84D-3061-462F-B206F7CEF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17" y="954432"/>
            <a:ext cx="901700" cy="749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4485ED-3C71-E7CB-B96D-CAEEA4139656}"/>
              </a:ext>
            </a:extLst>
          </p:cNvPr>
          <p:cNvSpPr txBox="1"/>
          <p:nvPr/>
        </p:nvSpPr>
        <p:spPr>
          <a:xfrm>
            <a:off x="6318882" y="1758393"/>
            <a:ext cx="15985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noProof="0" dirty="0"/>
              <a:t>acetylsalicylic</a:t>
            </a:r>
            <a:r>
              <a:rPr lang="en-US" b="1" i="0" noProof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noProof="0" dirty="0"/>
              <a:t>acid</a:t>
            </a:r>
          </a:p>
          <a:p>
            <a:pPr algn="ctr"/>
            <a:r>
              <a:rPr lang="en-US" noProof="0" dirty="0"/>
              <a:t>(Aspirin)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B219E3-878A-A0B9-3887-6AB3626B9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417" y="2311458"/>
            <a:ext cx="1143000" cy="6223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C4870F-3FF6-E8DD-FD81-13DCEA481FAC}"/>
              </a:ext>
            </a:extLst>
          </p:cNvPr>
          <p:cNvSpPr txBox="1"/>
          <p:nvPr/>
        </p:nvSpPr>
        <p:spPr>
          <a:xfrm>
            <a:off x="6088049" y="3009023"/>
            <a:ext cx="20601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noProof="0" dirty="0"/>
              <a:t>acetaminophen</a:t>
            </a:r>
          </a:p>
          <a:p>
            <a:pPr algn="ctr"/>
            <a:r>
              <a:rPr lang="en-US" noProof="0" dirty="0"/>
              <a:t>(Paracetamol, </a:t>
            </a:r>
            <a:r>
              <a:rPr lang="en-US" noProof="0" dirty="0" err="1"/>
              <a:t>Dafalgan</a:t>
            </a:r>
            <a:r>
              <a:rPr lang="en-US" noProof="0" dirty="0"/>
              <a:t>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B31699F-6E8B-FD14-AF15-16612B8DC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3139" y="3665213"/>
            <a:ext cx="1270000" cy="1409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583DAAA-5C72-ED04-35C8-4A61B5287B33}"/>
              </a:ext>
            </a:extLst>
          </p:cNvPr>
          <p:cNvSpPr txBox="1"/>
          <p:nvPr/>
        </p:nvSpPr>
        <p:spPr>
          <a:xfrm>
            <a:off x="6631467" y="4774831"/>
            <a:ext cx="97334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noProof="0" dirty="0"/>
              <a:t>strychnine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8DD0BD-D7E6-4F94-4760-08F984F26175}"/>
              </a:ext>
            </a:extLst>
          </p:cNvPr>
          <p:cNvSpPr txBox="1"/>
          <p:nvPr/>
        </p:nvSpPr>
        <p:spPr>
          <a:xfrm>
            <a:off x="531901" y="1788365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Peptide backbone</a:t>
            </a:r>
          </a:p>
        </p:txBody>
      </p:sp>
    </p:spTree>
    <p:extLst>
      <p:ext uri="{BB962C8B-B14F-4D97-AF65-F5344CB8AC3E}">
        <p14:creationId xmlns:p14="http://schemas.microsoft.com/office/powerpoint/2010/main" val="12395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E11C7-F6AD-AD1B-6BE2-E89728B2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CBBEDF-910C-6D4E-A1DA-EE28A5B5A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BE81F5FC-329C-1825-991B-96ED028B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Basics of carbonyl reactivity </a:t>
            </a:r>
          </a:p>
        </p:txBody>
      </p:sp>
      <p:pic>
        <p:nvPicPr>
          <p:cNvPr id="2" name="Picture 1" descr="A diagram of a red oval with black text&#10;&#10;AI-generated content may be incorrect.">
            <a:extLst>
              <a:ext uri="{FF2B5EF4-FFF2-40B4-BE49-F238E27FC236}">
                <a16:creationId xmlns:a16="http://schemas.microsoft.com/office/drawing/2014/main" id="{0B0B5C5D-AFC1-1310-E13E-467FE0AE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41" y="698943"/>
            <a:ext cx="5125517" cy="187280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4C2226-A5F0-8491-7EB8-0A7B3D752277}"/>
              </a:ext>
            </a:extLst>
          </p:cNvPr>
          <p:cNvCxnSpPr/>
          <p:nvPr/>
        </p:nvCxnSpPr>
        <p:spPr>
          <a:xfrm>
            <a:off x="4684939" y="2695161"/>
            <a:ext cx="0" cy="384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6682716-36FE-CF5F-FDCF-EF3C6A171D88}"/>
              </a:ext>
            </a:extLst>
          </p:cNvPr>
          <p:cNvSpPr txBox="1"/>
          <p:nvPr/>
        </p:nvSpPr>
        <p:spPr>
          <a:xfrm>
            <a:off x="3389539" y="2652320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Steric Effects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B6F1D7-507B-6489-E1D5-1EBEAEE261A2}"/>
              </a:ext>
            </a:extLst>
          </p:cNvPr>
          <p:cNvSpPr txBox="1"/>
          <p:nvPr/>
        </p:nvSpPr>
        <p:spPr>
          <a:xfrm>
            <a:off x="4748897" y="2651757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Electronic Effects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BB00F1-654B-F05E-87DD-BB1026581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00" y="3256409"/>
            <a:ext cx="3724594" cy="825956"/>
          </a:xfrm>
          <a:prstGeom prst="rect">
            <a:avLst/>
          </a:prstGeom>
        </p:spPr>
      </p:pic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E11E8ECA-9C3A-DF5A-E2A1-2737A4DF2E52}"/>
              </a:ext>
            </a:extLst>
          </p:cNvPr>
          <p:cNvSpPr/>
          <p:nvPr/>
        </p:nvSpPr>
        <p:spPr>
          <a:xfrm rot="10800000">
            <a:off x="586469" y="4206264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3000">
                <a:schemeClr val="accent2">
                  <a:lumMod val="75000"/>
                </a:schemeClr>
              </a:gs>
              <a:gs pos="6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8F1DA78-3D8B-02A6-772E-2A6273BADC40}"/>
              </a:ext>
            </a:extLst>
          </p:cNvPr>
          <p:cNvSpPr/>
          <p:nvPr/>
        </p:nvSpPr>
        <p:spPr>
          <a:xfrm>
            <a:off x="586469" y="4267713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75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1BC161-9503-5648-9477-8C87725D736B}"/>
              </a:ext>
            </a:extLst>
          </p:cNvPr>
          <p:cNvSpPr txBox="1"/>
          <p:nvPr/>
        </p:nvSpPr>
        <p:spPr>
          <a:xfrm>
            <a:off x="510270" y="4364692"/>
            <a:ext cx="1839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1">
                    <a:lumMod val="50000"/>
                  </a:schemeClr>
                </a:solidFill>
              </a:rPr>
              <a:t>Reactivity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FACA4-9677-444E-71CB-5C714FBABD9D}"/>
              </a:ext>
            </a:extLst>
          </p:cNvPr>
          <p:cNvSpPr txBox="1"/>
          <p:nvPr/>
        </p:nvSpPr>
        <p:spPr>
          <a:xfrm>
            <a:off x="3291570" y="4021545"/>
            <a:ext cx="1839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2">
                    <a:lumMod val="50000"/>
                  </a:schemeClr>
                </a:solidFill>
              </a:rPr>
              <a:t>Steric Hindrance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7F83BAC-B3CC-F49F-16BF-6AD8BB54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61" y="3240172"/>
            <a:ext cx="3338964" cy="819564"/>
          </a:xfrm>
          <a:prstGeom prst="rect">
            <a:avLst/>
          </a:prstGeom>
        </p:spPr>
      </p:pic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07AEE178-2294-D6BB-0159-3A2CE326FE7F}"/>
              </a:ext>
            </a:extLst>
          </p:cNvPr>
          <p:cNvSpPr/>
          <p:nvPr/>
        </p:nvSpPr>
        <p:spPr>
          <a:xfrm rot="10800000">
            <a:off x="4940981" y="4206264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3000">
                <a:schemeClr val="accent2">
                  <a:lumMod val="75000"/>
                </a:schemeClr>
              </a:gs>
              <a:gs pos="6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E41B070-B8BC-9061-569B-2CD0AF965D81}"/>
              </a:ext>
            </a:extLst>
          </p:cNvPr>
          <p:cNvSpPr/>
          <p:nvPr/>
        </p:nvSpPr>
        <p:spPr>
          <a:xfrm rot="10800000">
            <a:off x="4940981" y="4348181"/>
            <a:ext cx="3574596" cy="12289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75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8C5A88-6F54-BAEB-BAA2-7E70529474FF}"/>
              </a:ext>
            </a:extLst>
          </p:cNvPr>
          <p:cNvSpPr txBox="1"/>
          <p:nvPr/>
        </p:nvSpPr>
        <p:spPr>
          <a:xfrm>
            <a:off x="7998788" y="4447256"/>
            <a:ext cx="1839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1">
                    <a:lumMod val="50000"/>
                  </a:schemeClr>
                </a:solidFill>
              </a:rPr>
              <a:t>Reactivity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42671E-AC81-D499-B052-8251B46A62ED}"/>
              </a:ext>
            </a:extLst>
          </p:cNvPr>
          <p:cNvSpPr txBox="1"/>
          <p:nvPr/>
        </p:nvSpPr>
        <p:spPr>
          <a:xfrm>
            <a:off x="7172325" y="4027667"/>
            <a:ext cx="1839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>
                <a:solidFill>
                  <a:schemeClr val="accent2">
                    <a:lumMod val="50000"/>
                  </a:schemeClr>
                </a:solidFill>
              </a:rPr>
              <a:t>Partial charge on carbon 𝝳</a:t>
            </a:r>
            <a:r>
              <a:rPr lang="en-US" sz="800" baseline="30000" noProof="0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800" noProof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048041-A709-D8EF-BBF7-C8A53E7EA45E}"/>
              </a:ext>
            </a:extLst>
          </p:cNvPr>
          <p:cNvCxnSpPr>
            <a:cxnSpLocks/>
          </p:cNvCxnSpPr>
          <p:nvPr/>
        </p:nvCxnSpPr>
        <p:spPr>
          <a:xfrm flipH="1" flipV="1">
            <a:off x="7324725" y="3433342"/>
            <a:ext cx="141514" cy="990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70BFEB-E579-9DED-09CE-2915D73E7C04}"/>
              </a:ext>
            </a:extLst>
          </p:cNvPr>
          <p:cNvCxnSpPr>
            <a:cxnSpLocks/>
          </p:cNvCxnSpPr>
          <p:nvPr/>
        </p:nvCxnSpPr>
        <p:spPr>
          <a:xfrm>
            <a:off x="7504339" y="3576618"/>
            <a:ext cx="0" cy="1901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D1ECDB-B03A-586F-EA65-F1A0687A6520}"/>
              </a:ext>
            </a:extLst>
          </p:cNvPr>
          <p:cNvCxnSpPr>
            <a:cxnSpLocks/>
          </p:cNvCxnSpPr>
          <p:nvPr/>
        </p:nvCxnSpPr>
        <p:spPr>
          <a:xfrm flipH="1">
            <a:off x="7302443" y="3633524"/>
            <a:ext cx="138226" cy="9085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3C2F68F-9DC5-9D74-ED80-897455C892EF}"/>
              </a:ext>
            </a:extLst>
          </p:cNvPr>
          <p:cNvCxnSpPr>
            <a:cxnSpLocks/>
          </p:cNvCxnSpPr>
          <p:nvPr/>
        </p:nvCxnSpPr>
        <p:spPr>
          <a:xfrm flipH="1" flipV="1">
            <a:off x="7681460" y="3448214"/>
            <a:ext cx="146730" cy="8421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499579-DE28-10D9-0668-3453A997C074}"/>
              </a:ext>
            </a:extLst>
          </p:cNvPr>
          <p:cNvCxnSpPr>
            <a:cxnSpLocks/>
          </p:cNvCxnSpPr>
          <p:nvPr/>
        </p:nvCxnSpPr>
        <p:spPr>
          <a:xfrm flipV="1">
            <a:off x="7547655" y="3321821"/>
            <a:ext cx="0" cy="1610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91E369D-5208-4D49-938D-883F87BEB7E9}"/>
              </a:ext>
            </a:extLst>
          </p:cNvPr>
          <p:cNvCxnSpPr>
            <a:cxnSpLocks/>
          </p:cNvCxnSpPr>
          <p:nvPr/>
        </p:nvCxnSpPr>
        <p:spPr>
          <a:xfrm flipH="1" flipV="1">
            <a:off x="5317332" y="3483139"/>
            <a:ext cx="146730" cy="8421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6321332-F22B-07A0-E84E-9FFBA60BBDE9}"/>
              </a:ext>
            </a:extLst>
          </p:cNvPr>
          <p:cNvCxnSpPr>
            <a:cxnSpLocks/>
          </p:cNvCxnSpPr>
          <p:nvPr/>
        </p:nvCxnSpPr>
        <p:spPr>
          <a:xfrm flipV="1">
            <a:off x="5040880" y="3490801"/>
            <a:ext cx="155972" cy="7654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F08DD-EED3-341D-B59F-C52A8B24527E}"/>
              </a:ext>
            </a:extLst>
          </p:cNvPr>
          <p:cNvCxnSpPr>
            <a:cxnSpLocks/>
          </p:cNvCxnSpPr>
          <p:nvPr/>
        </p:nvCxnSpPr>
        <p:spPr>
          <a:xfrm flipV="1">
            <a:off x="5174855" y="3345586"/>
            <a:ext cx="0" cy="1610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1"/>
      <p:bldP spid="38" grpId="0" animBg="1"/>
      <p:bldP spid="39" grpId="0" animBg="1"/>
      <p:bldP spid="40" grpId="0"/>
      <p:bldP spid="41" grpId="0"/>
      <p:bldP spid="43" grpId="1" animBg="1"/>
      <p:bldP spid="44" grpId="1" animBg="1"/>
      <p:bldP spid="45" grpId="1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56230-5123-5564-F7BA-142C3C75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74" y="3069772"/>
            <a:ext cx="2301240" cy="11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98538-D392-73A6-DC59-D6423B283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00" y="3098525"/>
            <a:ext cx="4503880" cy="1428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5EEFC-1161-5A5A-9651-4E56E3FC8145}"/>
              </a:ext>
            </a:extLst>
          </p:cNvPr>
          <p:cNvSpPr txBox="1"/>
          <p:nvPr/>
        </p:nvSpPr>
        <p:spPr>
          <a:xfrm>
            <a:off x="6713464" y="1836334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noProof="0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54EAF-D615-5EA0-BD93-6B62D2E621D0}"/>
              </a:ext>
            </a:extLst>
          </p:cNvPr>
          <p:cNvSpPr/>
          <p:nvPr/>
        </p:nvSpPr>
        <p:spPr>
          <a:xfrm>
            <a:off x="6796876" y="1988820"/>
            <a:ext cx="126437" cy="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EFFF0611-AD6A-D3F9-DD5B-35DEEB3B0EE9}"/>
              </a:ext>
            </a:extLst>
          </p:cNvPr>
          <p:cNvSpPr txBox="1">
            <a:spLocks/>
          </p:cNvSpPr>
          <p:nvPr/>
        </p:nvSpPr>
        <p:spPr>
          <a:xfrm>
            <a:off x="904875" y="121507"/>
            <a:ext cx="7202261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Carbonyls as electrophiles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EBEB0C-FC96-0920-89E1-C3A0F97182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7"/>
          <a:stretch/>
        </p:blipFill>
        <p:spPr>
          <a:xfrm>
            <a:off x="2360627" y="907868"/>
            <a:ext cx="4503880" cy="17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BBA72-4F6C-CB2D-F61F-04003DD93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61144-6CF1-33FF-8CA9-84068AF93F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1C7F5E08-3546-D0A2-6797-18F02DFD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Reaction with acid/bases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0A878-BD5C-7057-11AA-8E1475DA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668845"/>
            <a:ext cx="78264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pic>
        <p:nvPicPr>
          <p:cNvPr id="4097" name="Picture 2" descr="A diagram of a chemical reaction&#10;&#10;AI-generated content may be incorrect.">
            <a:extLst>
              <a:ext uri="{FF2B5EF4-FFF2-40B4-BE49-F238E27FC236}">
                <a16:creationId xmlns:a16="http://schemas.microsoft.com/office/drawing/2014/main" id="{DBACE715-4BB1-C126-8BB6-6866C47D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25" y="774317"/>
            <a:ext cx="4631220" cy="19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7A5EF8B-C42B-F845-01FE-72BE8B68E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779" y="303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pic>
        <p:nvPicPr>
          <p:cNvPr id="4099" name="Picture 1" descr="A diagram of a chemical reaction&#10;&#10;AI-generated content may be incorrect.">
            <a:extLst>
              <a:ext uri="{FF2B5EF4-FFF2-40B4-BE49-F238E27FC236}">
                <a16:creationId xmlns:a16="http://schemas.microsoft.com/office/drawing/2014/main" id="{E5D023E0-DD22-5934-ED57-15C75B8D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35" y="2768631"/>
            <a:ext cx="50546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3CFB-7E0D-C9DC-943F-35A43EA38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0A812-1B17-A7B7-9812-1667ADDC99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2505AD64-2835-D7DD-A2B2-64E12442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1507"/>
            <a:ext cx="7202261" cy="1072753"/>
          </a:xfrm>
        </p:spPr>
        <p:txBody>
          <a:bodyPr/>
          <a:lstStyle/>
          <a:p>
            <a:r>
              <a:rPr lang="en-US" noProof="0" dirty="0"/>
              <a:t>Addition vs. Substitution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A694-BD44-A01A-64E5-95000BFC9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668845"/>
            <a:ext cx="78264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5A4B8-090A-61B3-0225-E7D48991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779" y="303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A94E1-CF40-3968-07AE-B625397A9DAA}"/>
              </a:ext>
            </a:extLst>
          </p:cNvPr>
          <p:cNvSpPr txBox="1"/>
          <p:nvPr/>
        </p:nvSpPr>
        <p:spPr>
          <a:xfrm>
            <a:off x="3276618" y="2318932"/>
            <a:ext cx="28039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Is R</a:t>
            </a:r>
            <a:r>
              <a:rPr lang="en-US" baseline="-25000" noProof="0" dirty="0"/>
              <a:t>1</a:t>
            </a:r>
            <a:r>
              <a:rPr lang="en-US" noProof="0" dirty="0"/>
              <a:t> or R</a:t>
            </a:r>
            <a:r>
              <a:rPr lang="en-US" baseline="-25000" noProof="0" dirty="0"/>
              <a:t>2</a:t>
            </a:r>
            <a:r>
              <a:rPr lang="en-US" noProof="0" dirty="0"/>
              <a:t> a good leaving group?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5BB4C-C8A4-8743-7EAF-97270794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7" y="319357"/>
            <a:ext cx="5224506" cy="175231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B7A1B8-4F60-13CA-BB13-3FA496F6D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29136"/>
              </p:ext>
            </p:extLst>
          </p:nvPr>
        </p:nvGraphicFramePr>
        <p:xfrm>
          <a:off x="815423" y="3154680"/>
          <a:ext cx="7726362" cy="1988820"/>
        </p:xfrm>
        <a:graphic>
          <a:graphicData uri="http://schemas.openxmlformats.org/drawingml/2006/table">
            <a:tbl>
              <a:tblPr/>
              <a:tblGrid>
                <a:gridCol w="2575454">
                  <a:extLst>
                    <a:ext uri="{9D8B030D-6E8A-4147-A177-3AD203B41FA5}">
                      <a16:colId xmlns:a16="http://schemas.microsoft.com/office/drawing/2014/main" val="2677374300"/>
                    </a:ext>
                  </a:extLst>
                </a:gridCol>
                <a:gridCol w="2575454">
                  <a:extLst>
                    <a:ext uri="{9D8B030D-6E8A-4147-A177-3AD203B41FA5}">
                      <a16:colId xmlns:a16="http://schemas.microsoft.com/office/drawing/2014/main" val="2043779754"/>
                    </a:ext>
                  </a:extLst>
                </a:gridCol>
                <a:gridCol w="2575454">
                  <a:extLst>
                    <a:ext uri="{9D8B030D-6E8A-4147-A177-3AD203B41FA5}">
                      <a16:colId xmlns:a16="http://schemas.microsoft.com/office/drawing/2014/main" val="2731361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noProof="0" dirty="0"/>
                        <a:t>Feature</a:t>
                      </a:r>
                      <a:endParaRPr lang="en-US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noProof="0" dirty="0"/>
                        <a:t>Addition</a:t>
                      </a:r>
                      <a:endParaRPr lang="en-US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noProof="0" dirty="0"/>
                        <a:t>Substitution</a:t>
                      </a:r>
                      <a:endParaRPr lang="en-US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233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Substrate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Aldehyde, Ketone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Ester, Acid Chloride, Thioester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278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Leaving 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None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Present (–OR, –Cl, –SR)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579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Mechanism Outcome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Adds nucleophile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Swaps one group for another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23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Biological Relevance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Sugar chemistry, metabolism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/>
                        <a:t>Protein, lipid, nucleotide biosynthesis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57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92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8527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28064</TotalTime>
  <Words>538</Words>
  <Application>Microsoft Macintosh PowerPoint</Application>
  <PresentationFormat>On-screen Show (16:9)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Franklin Gothic Demi Cond</vt:lpstr>
      <vt:lpstr>Wingdings</vt:lpstr>
      <vt:lpstr>Thème Office</vt:lpstr>
      <vt:lpstr>Phosphates and Carbonyl Chemistry</vt:lpstr>
      <vt:lpstr>Why do we care about Phosphates?</vt:lpstr>
      <vt:lpstr>Lets review some nomenclature</vt:lpstr>
      <vt:lpstr>Mechanism of Phosphotransfer</vt:lpstr>
      <vt:lpstr>Carbonyl Chemistry – They are everywhere! </vt:lpstr>
      <vt:lpstr>Basics of carbonyl reactivity </vt:lpstr>
      <vt:lpstr>PowerPoint Presentation</vt:lpstr>
      <vt:lpstr>Reaction with acid/bases</vt:lpstr>
      <vt:lpstr>Addition vs. Substitution</vt:lpstr>
      <vt:lpstr>Phosphates and Carbonyl Chemistry</vt:lpstr>
      <vt:lpstr>8.3. Reactivites of carbonyls</vt:lpstr>
      <vt:lpstr>8.3. Reactivities of carbonyls</vt:lpstr>
      <vt:lpstr>8.4. c) Enzymatic catalysis</vt:lpstr>
      <vt:lpstr>8.4. c) Proteases are a great example of activated Nucleophiles (Not an addition but substitution!)</vt:lpstr>
      <vt:lpstr>8.5. Organometallic reactions</vt:lpstr>
      <vt:lpstr>8.7. Peptide Chemistry</vt:lpstr>
      <vt:lpstr>8.7. Peptide Chemistry</vt:lpstr>
      <vt:lpstr>8.8. Protein Crosslinking</vt:lpstr>
      <vt:lpstr>8.8. Aspirin</vt:lpstr>
      <vt:lpstr>8.8. Aspirin</vt:lpstr>
      <vt:lpstr>8.8. Aspirin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Laurin Tim Kanis</cp:lastModifiedBy>
  <cp:revision>243</cp:revision>
  <dcterms:created xsi:type="dcterms:W3CDTF">2019-04-02T06:24:35Z</dcterms:created>
  <dcterms:modified xsi:type="dcterms:W3CDTF">2025-05-05T06:39:50Z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